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handoutMasterIdLst>
    <p:handoutMasterId r:id="rId7"/>
  </p:handoutMasterIdLst>
  <p:sldIdLst>
    <p:sldId id="513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2523" userDrawn="1">
          <p15:clr>
            <a:srgbClr val="A4A3A4"/>
          </p15:clr>
        </p15:guide>
        <p15:guide id="3" orient="horz" pos="2886" userDrawn="1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10" userDrawn="1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78" userDrawn="1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54BCDF"/>
    <a:srgbClr val="EFBACA"/>
    <a:srgbClr val="249AC2"/>
    <a:srgbClr val="CC35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9" autoAdjust="0"/>
    <p:restoredTop sz="94671" autoAdjust="0"/>
  </p:normalViewPr>
  <p:slideViewPr>
    <p:cSldViewPr>
      <p:cViewPr varScale="1">
        <p:scale>
          <a:sx n="65" d="100"/>
          <a:sy n="65" d="100"/>
        </p:scale>
        <p:origin x="-1128" y="-108"/>
      </p:cViewPr>
      <p:guideLst>
        <p:guide orient="horz" pos="2160"/>
        <p:guide orient="horz" pos="2523"/>
        <p:guide orient="horz" pos="2886"/>
        <p:guide orient="horz" pos="1056"/>
        <p:guide orient="horz" pos="3888"/>
        <p:guide orient="horz" pos="210"/>
        <p:guide pos="3839"/>
        <p:guide pos="527"/>
        <p:guide pos="815"/>
        <p:guide pos="6878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684" y="5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en-US"/>
              <a:pPr/>
              <a:t>5/5/2020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en-US"/>
              <a:pPr/>
              <a:t>5/5/2020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1"/>
            <a:ext cx="23044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936" y="1122363"/>
            <a:ext cx="8789286" cy="2387600"/>
          </a:xfrm>
        </p:spPr>
        <p:txBody>
          <a:bodyPr anchor="b">
            <a:normAutofit/>
          </a:bodyPr>
          <a:lstStyle>
            <a:lvl1pPr algn="l"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5936" y="3602038"/>
            <a:ext cx="8789286" cy="1655762"/>
          </a:xfrm>
        </p:spPr>
        <p:txBody>
          <a:bodyPr>
            <a:normAutofit/>
          </a:bodyPr>
          <a:lstStyle>
            <a:lvl1pPr marL="0" indent="0" algn="l">
              <a:buNone/>
              <a:defRPr sz="1999" cap="all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8C0725B-4BAB-41DB-9F5D-2DD84340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774F-14B9-4998-83E5-0ABD08356C48}" type="datetime1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FE26AC3-D13A-47CB-B08D-5468C4B29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B73333-69BD-464B-AB34-8DD6615B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658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143D0E3-251D-499C-A553-950E4031E265}"/>
              </a:ext>
            </a:extLst>
          </p:cNvPr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9027" y="-14853"/>
            <a:ext cx="549797" cy="70746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ADEF478-3D42-493A-8E03-CC0057AC2E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820" y="44624"/>
            <a:ext cx="684000" cy="6840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F50159F-5093-48FA-8F77-D28C91DA63B4}"/>
              </a:ext>
            </a:extLst>
          </p:cNvPr>
          <p:cNvCxnSpPr>
            <a:cxnSpLocks/>
          </p:cNvCxnSpPr>
          <p:nvPr userDrawn="1"/>
        </p:nvCxnSpPr>
        <p:spPr>
          <a:xfrm>
            <a:off x="837828" y="692696"/>
            <a:ext cx="1135099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81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4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4" y="1"/>
            <a:ext cx="12050749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116" y="618518"/>
            <a:ext cx="990341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5" y="2249487"/>
            <a:ext cx="990341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4979" y="5883277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7D41B-FEEE-412F-98BA-7EF097715F0D}" type="datetime1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114" y="5883276"/>
            <a:ext cx="6237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3645" y="5883275"/>
            <a:ext cx="77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586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D5ABC00-8720-40C7-ABE2-75C5BD2DA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C5D449F-005D-4DBD-B82D-6F28DBA0C9E1}"/>
              </a:ext>
            </a:extLst>
          </p:cNvPr>
          <p:cNvSpPr/>
          <p:nvPr/>
        </p:nvSpPr>
        <p:spPr>
          <a:xfrm>
            <a:off x="0" y="-14853"/>
            <a:ext cx="12188825" cy="68728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82B93681-A3E4-45D8-A4D9-2297F05F2374}"/>
              </a:ext>
            </a:extLst>
          </p:cNvPr>
          <p:cNvCxnSpPr>
            <a:cxnSpLocks/>
          </p:cNvCxnSpPr>
          <p:nvPr/>
        </p:nvCxnSpPr>
        <p:spPr>
          <a:xfrm>
            <a:off x="333772" y="2290836"/>
            <a:ext cx="11520000" cy="0"/>
          </a:xfrm>
          <a:prstGeom prst="line">
            <a:avLst/>
          </a:prstGeom>
          <a:ln w="762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xmlns="" id="{F8F18F6A-0FBB-4DB9-B1AD-169A54B9F854}"/>
              </a:ext>
            </a:extLst>
          </p:cNvPr>
          <p:cNvSpPr/>
          <p:nvPr/>
        </p:nvSpPr>
        <p:spPr>
          <a:xfrm>
            <a:off x="909836" y="2110836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1071EEFE-97C2-45CE-B4C0-175977A0855A}"/>
              </a:ext>
            </a:extLst>
          </p:cNvPr>
          <p:cNvSpPr/>
          <p:nvPr/>
        </p:nvSpPr>
        <p:spPr>
          <a:xfrm>
            <a:off x="2998068" y="2104693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972BBF40-C8E6-4D2D-8C87-318D173892D3}"/>
              </a:ext>
            </a:extLst>
          </p:cNvPr>
          <p:cNvSpPr/>
          <p:nvPr/>
        </p:nvSpPr>
        <p:spPr>
          <a:xfrm>
            <a:off x="5230356" y="2104693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0943785C-93E7-4BB6-9754-A4C69A583306}"/>
              </a:ext>
            </a:extLst>
          </p:cNvPr>
          <p:cNvSpPr/>
          <p:nvPr/>
        </p:nvSpPr>
        <p:spPr>
          <a:xfrm>
            <a:off x="7318548" y="2104693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BBBA46F-4C82-4540-A02F-16CF3FE1F682}"/>
              </a:ext>
            </a:extLst>
          </p:cNvPr>
          <p:cNvSpPr/>
          <p:nvPr/>
        </p:nvSpPr>
        <p:spPr>
          <a:xfrm>
            <a:off x="9550796" y="2104693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25B36C30-EDBA-4C1D-A5F6-F7F2BE6679EB}"/>
              </a:ext>
            </a:extLst>
          </p:cNvPr>
          <p:cNvSpPr/>
          <p:nvPr/>
        </p:nvSpPr>
        <p:spPr>
          <a:xfrm>
            <a:off x="10990956" y="2104693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xmlns="" id="{9422DF97-5383-4CAE-858F-4BC1A8CA3EDD}"/>
              </a:ext>
            </a:extLst>
          </p:cNvPr>
          <p:cNvSpPr/>
          <p:nvPr/>
        </p:nvSpPr>
        <p:spPr>
          <a:xfrm>
            <a:off x="1044180" y="1114819"/>
            <a:ext cx="1441450" cy="721964"/>
          </a:xfrm>
          <a:prstGeom prst="wedgeRoundRectCallout">
            <a:avLst>
              <a:gd name="adj1" fmla="val -48322"/>
              <a:gd name="adj2" fmla="val 116209"/>
              <a:gd name="adj3" fmla="val 1666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id-ID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April  2020</a:t>
            </a:r>
          </a:p>
          <a:p>
            <a:pPr algn="ctr"/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Tanggal Cetak </a:t>
            </a:r>
          </a:p>
          <a:p>
            <a:pPr algn="ctr"/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Biling Tagihan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xmlns="" id="{63E8272A-673B-45A8-AB8E-9AD15708E228}"/>
              </a:ext>
            </a:extLst>
          </p:cNvPr>
          <p:cNvSpPr/>
          <p:nvPr/>
        </p:nvSpPr>
        <p:spPr>
          <a:xfrm>
            <a:off x="2457343" y="263301"/>
            <a:ext cx="1441450" cy="721964"/>
          </a:xfrm>
          <a:prstGeom prst="wedgeRoundRectCallout">
            <a:avLst>
              <a:gd name="adj1" fmla="val 2492"/>
              <a:gd name="adj2" fmla="val 233405"/>
              <a:gd name="adj3" fmla="val 1666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Mei 2020</a:t>
            </a:r>
          </a:p>
          <a:p>
            <a:pPr algn="ctr"/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Tanggal penyesuaian tarif dan biaya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xmlns="" id="{C92D6386-8C7C-4155-B17E-53D25697D91A}"/>
              </a:ext>
            </a:extLst>
          </p:cNvPr>
          <p:cNvSpPr/>
          <p:nvPr/>
        </p:nvSpPr>
        <p:spPr>
          <a:xfrm>
            <a:off x="4652322" y="1118973"/>
            <a:ext cx="1441450" cy="721964"/>
          </a:xfrm>
          <a:prstGeom prst="wedgeRoundRectCallout">
            <a:avLst>
              <a:gd name="adj1" fmla="val 312"/>
              <a:gd name="adj2" fmla="val 111987"/>
              <a:gd name="adj3" fmla="val 1666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Mei 2020</a:t>
            </a:r>
          </a:p>
          <a:p>
            <a:pPr algn="ctr"/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Tanggal Jatuh Tempo </a:t>
            </a:r>
            <a:r>
              <a:rPr lang="id-ID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Tagihan 1</a:t>
            </a:r>
            <a:r>
              <a:rPr lang="en-US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id-ID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 </a:t>
            </a:r>
            <a:r>
              <a:rPr lang="en-US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en-ID" sz="12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xmlns="" id="{C5D507D5-B480-4B19-AB3F-8C69C6C8AE7E}"/>
              </a:ext>
            </a:extLst>
          </p:cNvPr>
          <p:cNvSpPr/>
          <p:nvPr/>
        </p:nvSpPr>
        <p:spPr>
          <a:xfrm>
            <a:off x="6777823" y="263301"/>
            <a:ext cx="1441450" cy="721964"/>
          </a:xfrm>
          <a:prstGeom prst="wedgeRoundRectCallout">
            <a:avLst>
              <a:gd name="adj1" fmla="val 2492"/>
              <a:gd name="adj2" fmla="val 233405"/>
              <a:gd name="adj3" fmla="val 1666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Mei 2020</a:t>
            </a:r>
          </a:p>
          <a:p>
            <a:pPr algn="ctr"/>
            <a:r>
              <a:rPr lang="en-US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Tanggal Nasabah membayar tagihan</a:t>
            </a:r>
            <a:endParaRPr lang="en-ID" sz="12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xmlns="" id="{FC862E5B-C59B-479B-A185-14276809395A}"/>
              </a:ext>
            </a:extLst>
          </p:cNvPr>
          <p:cNvSpPr/>
          <p:nvPr/>
        </p:nvSpPr>
        <p:spPr>
          <a:xfrm>
            <a:off x="8469346" y="1114819"/>
            <a:ext cx="1441450" cy="721964"/>
          </a:xfrm>
          <a:prstGeom prst="wedgeRoundRectCallout">
            <a:avLst>
              <a:gd name="adj1" fmla="val 35768"/>
              <a:gd name="adj2" fmla="val 116209"/>
              <a:gd name="adj3" fmla="val 1666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 Mei </a:t>
            </a:r>
            <a:r>
              <a:rPr lang="en-US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</a:p>
          <a:p>
            <a:pPr algn="ctr"/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Tanggal Cetak </a:t>
            </a:r>
          </a:p>
          <a:p>
            <a:pPr algn="ctr"/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Biling Tagihan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xmlns="" id="{D78599C2-2A8D-42E0-BEAA-FF8283445C4E}"/>
              </a:ext>
            </a:extLst>
          </p:cNvPr>
          <p:cNvSpPr/>
          <p:nvPr/>
        </p:nvSpPr>
        <p:spPr>
          <a:xfrm>
            <a:off x="10412322" y="260571"/>
            <a:ext cx="1441450" cy="721964"/>
          </a:xfrm>
          <a:prstGeom prst="wedgeRoundRectCallout">
            <a:avLst>
              <a:gd name="adj1" fmla="val 2492"/>
              <a:gd name="adj2" fmla="val 233405"/>
              <a:gd name="adj3" fmla="val 1666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 Juni 2020</a:t>
            </a:r>
          </a:p>
          <a:p>
            <a:pPr algn="ctr"/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Tanggal Jatuh Tempo </a:t>
            </a:r>
            <a:r>
              <a:rPr lang="id-ID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Tagihan 1</a:t>
            </a:r>
            <a:r>
              <a:rPr lang="en-US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id-ID" sz="12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2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Mei 2020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17178022-DB42-4813-A7D7-EBF53C7E5668}"/>
              </a:ext>
            </a:extLst>
          </p:cNvPr>
          <p:cNvSpPr/>
          <p:nvPr/>
        </p:nvSpPr>
        <p:spPr>
          <a:xfrm>
            <a:off x="333772" y="2708920"/>
            <a:ext cx="11520000" cy="3929090"/>
          </a:xfrm>
          <a:prstGeom prst="roundRect">
            <a:avLst>
              <a:gd name="adj" fmla="val 451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marL="393700" indent="-322263" algn="just">
              <a:buFont typeface="+mj-lt"/>
              <a:buAutoNum type="arabicPeriod"/>
            </a:pPr>
            <a:r>
              <a:rPr lang="id-ID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 tagihan sampai dengan 30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April 2020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asabah dikenakan 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suku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bunga </a:t>
            </a:r>
            <a:r>
              <a:rPr lang="id-ID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2,25%. Per 01 Mei 2020, sisa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tagihan 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yang belum dibayar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serta tagihan baru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akan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dikenakan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suku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bunga 2%. </a:t>
            </a:r>
            <a:endParaRPr lang="en-US" sz="20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700" indent="-322263" algn="just">
              <a:buFont typeface="+mj-lt"/>
              <a:buAutoNum type="arabicPeriod"/>
            </a:pPr>
            <a:r>
              <a:rPr lang="id-ID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Nasabah wajib melakukan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pembayaran mi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nimum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id-ID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atau sebesar total tagihan (jika terdapat tunggakan sebelumnya atau terdapat tagihan berupa cicilan) hingga 4 Mei 2020. </a:t>
            </a:r>
          </a:p>
          <a:p>
            <a:pPr marL="414900" indent="-342900" algn="just">
              <a:buFont typeface="+mj-lt"/>
              <a:buAutoNum type="arabicPeriod"/>
            </a:pP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Denda 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eterlambatan </a:t>
            </a:r>
            <a:r>
              <a:rPr lang="id-ID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 muncul bila tidak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dilakukan pembayaran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pembayaran </a:t>
            </a:r>
            <a:r>
              <a:rPr lang="id-ID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kurang dari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minimum payment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pembayaran </a:t>
            </a:r>
            <a:r>
              <a:rPr lang="id-ID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setelah jatuh tempo. Per 01 Mei 2020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enda 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eterlambatan </a:t>
            </a:r>
            <a:r>
              <a:rPr lang="id-ID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dikenakan sebesar 1%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 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otal tagihan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(m</a:t>
            </a:r>
            <a:r>
              <a:rPr lang="id-ID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inimal biaya keterlambatan Rp75,000 dan 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maksimal Rp100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d-ID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Pada ilustrasi di atas, Nasabah yang membayar pada tanggal 10 Mei 2020 akan dikenakan denda keterlambatan karena membayar lewat dari tanggal jatuh tempo. </a:t>
            </a:r>
          </a:p>
          <a:p>
            <a:pPr marL="414900" indent="-342900" algn="just">
              <a:buFont typeface="+mj-lt"/>
              <a:buAutoNum type="arabicPeriod"/>
            </a:pPr>
            <a:r>
              <a:rPr lang="sv-SE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 </a:t>
            </a:r>
            <a:r>
              <a:rPr lang="sv-SE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tagihan yang tercetak mulai bulan Mei hingga </a:t>
            </a:r>
            <a:r>
              <a:rPr lang="sv-SE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Desember 2020, Nasabah wajib melakukan pembayaran minimum 5% </a:t>
            </a:r>
            <a:r>
              <a:rPr lang="en-US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 sebesar total tagihan (jika terdapat tunggakan sebelumnya atau terdapat tagihan berupa cicilan)</a:t>
            </a:r>
            <a:r>
              <a:rPr lang="sv-SE" sz="200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d-ID" sz="20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9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427FAC-CD3A-494C-985C-09E26C5EA507}">
  <ds:schemaRefs>
    <ds:schemaRef ds:uri="a4f35948-e619-41b3-aa29-22878b09cfd2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40262f94-9f35-4ac3-9a90-690165a166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12820</TotalTime>
  <Words>227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Circuit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MBI Unsecured Lending Business  FY2020 Business Plan &amp; Budget  Nov 2019</dc:title>
  <dc:creator>Harry Cahyadi</dc:creator>
  <cp:lastModifiedBy>SS12437</cp:lastModifiedBy>
  <cp:revision>927</cp:revision>
  <dcterms:created xsi:type="dcterms:W3CDTF">2019-10-20T02:03:29Z</dcterms:created>
  <dcterms:modified xsi:type="dcterms:W3CDTF">2020-05-05T06:29:12Z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